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Anton"/>
      <p:regular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Lato Light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F66C30-3213-42CD-8000-096DE559B738}">
  <a:tblStyle styleId="{E8F66C30-3213-42CD-8000-096DE559B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Anton-regular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LatoLight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57" Type="http://schemas.openxmlformats.org/officeDocument/2006/relationships/font" Target="fonts/LatoLight-italic.fntdata"/><Relationship Id="rId12" Type="http://schemas.openxmlformats.org/officeDocument/2006/relationships/slide" Target="slides/slide7.xml"/><Relationship Id="rId56" Type="http://schemas.openxmlformats.org/officeDocument/2006/relationships/font" Target="fonts/LatoLight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font" Target="fonts/La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87edb21d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87edb21d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04a39b7a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04a39b7a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4a39b7a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4a39b7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04a39b7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04a39b7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dcd3f76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dcd3f76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04a39b7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04a39b7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7a25757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7a25757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04a39b7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04a39b7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7a257572e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b7a257572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7a257572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7a25757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7a257572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7a25757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27a6452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27a645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7a257572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7a257572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dcd3f76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dcd3f76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ffc0e1d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ffc0e1d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04a39b7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04a39b7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4a39b7a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4a39b7a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7a257572e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b7a257572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7a257572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7a25757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7a257572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7a257572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04a39b7a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04a39b7a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4a39b7a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4a39b7a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27a6452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27a6452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04a39b7a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04a39b7a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0579453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0579453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0579453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0579453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0579453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0579453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7a257572e_0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b7a257572e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7a257572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7a257572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7a257572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7a257572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7a257572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7a257572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7a257572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7a257572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7a257572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7a257572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7edb21d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7edb21d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7a257572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7a257572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1579f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1579f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17ac018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17ac018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1579fa7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81579fa7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9a490738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9a49073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04a39b7a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04a39b7a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04a39b7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04a39b7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04a39b7a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04a39b7a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cd3f76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dcd3f76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dcd3f765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dcd3f765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hyperlink" Target="https://handlebarsjs.com/examples/simple-expression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11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7.jpg"/><Relationship Id="rId7" Type="http://schemas.openxmlformats.org/officeDocument/2006/relationships/image" Target="../media/image6.png"/><Relationship Id="rId8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7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41400" y="1727025"/>
            <a:ext cx="60612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(Parte 1)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022750" y="116315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10.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Programación Backend</a:t>
            </a:r>
            <a:endParaRPr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300700" y="283725"/>
            <a:ext cx="7453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Desv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entajas de NO utilizar un motor de plantillas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512250" y="1316500"/>
            <a:ext cx="8119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no utilización de un motor de plantillas puede afectar la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velocidad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 nuestro desarrollo de aplicaciones.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riesgo de hacer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HTML mal formado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es mucho mayor, por lo que obtener certificaciones para nuestro código se puede hacer difícil.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código resultante puede resultar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difícil de documentar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y de compartir con otros desarrolladores.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Si utilizamos código para generar HTML siempre será incómodo trabajar con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caracteres especiales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Hay tendencia a no separar la lógica de aplicación de la presentación.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98" y="240623"/>
            <a:ext cx="1011800" cy="9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714900" y="3479500"/>
            <a:ext cx="77142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procesar este fichero, el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motor de plantillas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lo recorrerá, parseará y sustituirá esa "etiqueta clave"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{{nombre}}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valor que le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hayamos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indicado (por ejemplo el nombre del visitante) de forma que tengamos una presentación personalizada.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 genérico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450" y="233487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875" y="1083251"/>
            <a:ext cx="6686576" cy="231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225" y="2702400"/>
            <a:ext cx="3406625" cy="5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 flipH="1">
            <a:off x="1825450" y="1465925"/>
            <a:ext cx="4443300" cy="13398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1038150" y="436475"/>
            <a:ext cx="706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Handlebars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26" y="1497975"/>
            <a:ext cx="5617776" cy="2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250" y="1260822"/>
            <a:ext cx="3004024" cy="200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/>
        </p:nvSpPr>
        <p:spPr>
          <a:xfrm>
            <a:off x="467400" y="1198488"/>
            <a:ext cx="8209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lenguaje de plantillas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simple.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 una plantilla y un objeto de entrada para generar HTML u otros formatos de texto.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plantillas de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tienen el aspecto de texto normal con </a:t>
            </a:r>
            <a:r>
              <a:rPr b="1"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expresiones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incrustadas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Una expresión de Handlebars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compone de 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 + </a:t>
            </a:r>
            <a:r>
              <a:rPr lang="en-GB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algunos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contenidos </a:t>
            </a:r>
            <a:r>
              <a:rPr lang="en-GB" sz="1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 }}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ejecuta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plantilla, las </a:t>
            </a:r>
            <a:r>
              <a:rPr b="1"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expresiones</a:t>
            </a:r>
            <a:r>
              <a:rPr i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Handlebars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reemplazan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 un objeto de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entrada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182325" y="317675"/>
            <a:ext cx="4428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¿Qué es Handlebars?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900" y="167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25" y="317650"/>
            <a:ext cx="2792551" cy="7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671575" y="165250"/>
            <a:ext cx="71538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Online 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25" y="797050"/>
            <a:ext cx="7153701" cy="380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585725" y="4583013"/>
            <a:ext cx="68196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https://handlebarsjs.com/examples/simple-expressions.html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75" y="152400"/>
            <a:ext cx="4212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472175" y="165250"/>
            <a:ext cx="69924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Implementación de Handlebars desde el CDN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63" y="838000"/>
            <a:ext cx="6992413" cy="40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Datos personales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Vamos a practicar lo aprendido hasta ahora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442500" y="450075"/>
            <a:ext cx="825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Realizar una página web que permita mostrar datos personales de la siguiente forma: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2678800" y="884925"/>
            <a:ext cx="3612600" cy="2096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Datos Personales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(nombre)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(apellido)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(edad)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(email)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(teléfono)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-GB" sz="12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66300" y="2945025"/>
            <a:ext cx="5828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datos que provienen desde un objeto:</a:t>
            </a:r>
            <a:endParaRPr sz="1600"/>
          </a:p>
        </p:txBody>
      </p:sp>
      <p:sp>
        <p:nvSpPr>
          <p:cNvPr id="220" name="Google Shape;220;p30"/>
          <p:cNvSpPr txBox="1"/>
          <p:nvPr/>
        </p:nvSpPr>
        <p:spPr>
          <a:xfrm>
            <a:off x="3121200" y="3320825"/>
            <a:ext cx="2901600" cy="18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...,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email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telefono</a:t>
            </a: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endParaRPr sz="12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   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442500" y="8310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Importar Handlebars vía CDN en el frontend para crear dicha vista en forma dinámica. Esta página será servida desde el espacio público de un servidor basado en node.js y express.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006550" y="1171050"/>
            <a:ext cx="46248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qué es un motor de plantillas y su implementación en el backend.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un motor de plantillas custom.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Configurar y utilizar handlebars en nuestro proyecto de express.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</a:t>
            </a:r>
            <a:r>
              <a:rPr i="1" lang="en-GB" sz="3000">
                <a:latin typeface="Anton"/>
                <a:ea typeface="Anton"/>
                <a:cs typeface="Anton"/>
                <a:sym typeface="Anton"/>
              </a:rPr>
              <a:t>DE LA CLASE</a:t>
            </a:r>
            <a:endParaRPr i="1" sz="3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Motores de plantillas para Express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0" y="4800600"/>
            <a:ext cx="3000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i="1"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https://expressjs.com/</a:t>
            </a:r>
            <a:endParaRPr i="1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/>
        </p:nvSpPr>
        <p:spPr>
          <a:xfrm>
            <a:off x="480700" y="1668600"/>
            <a:ext cx="81642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Utilizamos el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engine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crear nuestro propio motor de plantilla.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xt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hace referencia a la extensión de archivo y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función de motor de plantilla, que acepta como parámetros la ubicación del archivo, el objeto options y la función callback.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'views'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 la carpeta de plantillas.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'view engine'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GB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registra el motor de plantillas.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80700" y="317650"/>
            <a:ext cx="69018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Creando un motor</a:t>
            </a: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 de plantillas custom para express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267900" y="1646300"/>
            <a:ext cx="8608200" cy="32097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fs 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'fs'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este motor requiere el modulo fs </a:t>
            </a:r>
            <a:endParaRPr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engine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'ntl'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filePath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callback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define el motor de plantilla</a:t>
            </a:r>
            <a:endParaRPr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fs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readFile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filePath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content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Error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rendered 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content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'#title#'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title 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'#message#'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options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message </a:t>
            </a:r>
            <a:r>
              <a:rPr lang="en-GB">
                <a:solidFill>
                  <a:srgbClr val="A67F5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rendered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'views'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'./views'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especifica el directorio de vistas</a:t>
            </a:r>
            <a:endParaRPr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'view engine'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'ntl'</a:t>
            </a:r>
            <a:r>
              <a:rPr lang="en-GB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70809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// registra el motor de plantillas</a:t>
            </a:r>
            <a:endParaRPr>
              <a:solidFill>
                <a:srgbClr val="70809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521000" y="317000"/>
            <a:ext cx="19059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434175" y="217400"/>
            <a:ext cx="63069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siguiente código es un ejemplo de implementación de un motor de plantilla muy simple para la representación de archivos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/>
        </p:nvSpPr>
        <p:spPr>
          <a:xfrm>
            <a:off x="643675" y="317000"/>
            <a:ext cx="71532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Ejemplo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489900" y="1060575"/>
            <a:ext cx="81642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aplicación ahora podrá representar archivos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Creamos un archivo denominado 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index.ntl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directorio views con el siguiente contenido: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590250" y="3199200"/>
            <a:ext cx="81642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 continuación, creamos la siguiente ruta en la aplicación: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75" y="2255350"/>
            <a:ext cx="63341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 txBox="1"/>
          <p:nvPr/>
        </p:nvSpPr>
        <p:spPr>
          <a:xfrm>
            <a:off x="983675" y="3687300"/>
            <a:ext cx="6634200" cy="13563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0077AA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res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DD4A6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'index'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title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'Hey'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60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6699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'Hello there!'</a:t>
            </a: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60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 sz="1600">
                <a:solidFill>
                  <a:srgbClr val="999999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600">
              <a:solidFill>
                <a:srgbClr val="999999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Motor de plantillas custom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Crearemos nuestro propio motor de plantillas.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/>
          <p:nvPr/>
        </p:nvSpPr>
        <p:spPr>
          <a:xfrm>
            <a:off x="442500" y="6024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Desarrollar un motor de plantillas custom para un servidor basado en express, que permita representar en la ruta '/cte1' el siguiente archivo de plantilla 'plantilla1.cte':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2678800" y="1342125"/>
            <a:ext cx="3612600" cy="1450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^^titulo$$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^^mensaje$$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^^autor$$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Versión: ^^version$$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GB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442500" y="2792625"/>
            <a:ext cx="5828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datos que provienen desde un objeto:</a:t>
            </a:r>
            <a:endParaRPr sz="1600"/>
          </a:p>
        </p:txBody>
      </p:sp>
      <p:sp>
        <p:nvSpPr>
          <p:cNvPr id="282" name="Google Shape;282;p38"/>
          <p:cNvSpPr txBox="1"/>
          <p:nvPr/>
        </p:nvSpPr>
        <p:spPr>
          <a:xfrm>
            <a:off x="2456800" y="3181875"/>
            <a:ext cx="4056600" cy="1786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titulo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algún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título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algún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mensaje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autor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algun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autor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00">
                <a:solidFill>
                  <a:srgbClr val="C8C8C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(</a:t>
            </a:r>
            <a:r>
              <a:rPr lang="en-GB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numerica</a:t>
            </a: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442500" y="831075"/>
            <a:ext cx="82590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motor personalizado debe permitir parsear objetos de datos con claves dinámicas y volcar sus valores en la plantilla seleccionada.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Crear otra ruta '/cte2' que represente otro archivo de plantilla: 'plantilla2.cte' con los datos nombre, apellido y la fecha/hora provenientes de un objeto.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/>
        </p:nvSpPr>
        <p:spPr>
          <a:xfrm>
            <a:off x="734900" y="1078350"/>
            <a:ext cx="767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Handlebars en express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94" y="2177250"/>
            <a:ext cx="7674213" cy="1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25" y="1488646"/>
            <a:ext cx="2646150" cy="1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643675" y="317000"/>
            <a:ext cx="3602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Introducción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401175" y="1074450"/>
            <a:ext cx="8164200" cy="3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Handlebars puede funcionar de dos formas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servidor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➢"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versatilidad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podamos decidir mejor cómo queremos realizar nuestras aplicaciones, ya que si es una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SPA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tal vez el enfoque del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cliente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sea más sencillo y útil, pero si queremos un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tal vez generar todo en 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servidor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sea más útil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5974" y="2112475"/>
            <a:ext cx="718325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95" y="1488650"/>
            <a:ext cx="821850" cy="4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609625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10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Motores de Plantillas</a:t>
            </a: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 - Parte 1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9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FFFFFF"/>
                </a:highlight>
              </a:rPr>
              <a:t>Express Avanzado - Parte 2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Clase 11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highlight>
                  <a:schemeClr val="lt1"/>
                </a:highlight>
              </a:rPr>
              <a:t>Motores de Plantillas - Parte 2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398000" y="2320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643675" y="317000"/>
            <a:ext cx="7833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Instalar Handlebars del lado del Servidor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348750" y="1077500"/>
            <a:ext cx="8405700" cy="3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utilizar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Handlebars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del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lado del servidor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así integrarlo con express ejecutamos el siguiente comando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7F7F7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express-handlebars</a:t>
            </a:r>
            <a:endParaRPr sz="1600">
              <a:solidFill>
                <a:srgbClr val="F7F7F7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Así npm va a descargar todos los componentes necesarios para que podamos incorporar este motor en nuestro proyecto.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475" y="2600050"/>
            <a:ext cx="5682550" cy="1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450900" y="317000"/>
            <a:ext cx="7833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servidor)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00" y="975675"/>
            <a:ext cx="6977392" cy="39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1813" y="850400"/>
            <a:ext cx="19526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450900" y="317000"/>
            <a:ext cx="8194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servidor y vista)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25" y="1700100"/>
            <a:ext cx="5356949" cy="28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425" y="894539"/>
            <a:ext cx="5835051" cy="196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233" y="2660425"/>
            <a:ext cx="4248968" cy="23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/>
        </p:nvSpPr>
        <p:spPr>
          <a:xfrm>
            <a:off x="450900" y="317000"/>
            <a:ext cx="8194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Ejemplo handlebars en Node.js (código de vista y salida)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100" y="1344500"/>
            <a:ext cx="3879124" cy="15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100" y="3141225"/>
            <a:ext cx="3879125" cy="15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8400" y="1002000"/>
            <a:ext cx="2260199" cy="39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Handlebars con express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Tiempo: 10 minutos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42500" y="831075"/>
            <a:ext cx="82590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Transformar el primer desafío, pero esta vez la página dinámica la creará el servidor desde handlebars instalado y configurado para trabajar con express.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 la misma estructura de plantilla HTML dentro de una pagina web con encabezado y el mismo objeto de datos.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servidor escuchará en el puerto 8080 y el resultado lo ofrecerá en su ruta root.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Incorporando Handlebars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/>
          <p:nvPr/>
        </p:nvSpPr>
        <p:spPr>
          <a:xfrm>
            <a:off x="4823975" y="886225"/>
            <a:ext cx="381900" cy="3819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49"/>
          <p:cNvGraphicFramePr/>
          <p:nvPr/>
        </p:nvGraphicFramePr>
        <p:xfrm>
          <a:off x="153263" y="1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{E8F66C30-3213-42CD-8000-096DE559B738}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Handlebars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b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700"/>
                        <a:t>&gt;&gt;</a:t>
                      </a:r>
                      <a:r>
                        <a:rPr b="1" lang="en-GB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</a:t>
                      </a: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Sobre el proyecto entregable de la clase anterior, incorporar y configurar el motor de plantillas handlebars para que permita ver mediante la ruta get '/productos/vista' los productos cargados.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b="1" lang="en-GB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7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7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Realizar las plantillas correspondientes que permitan recorrer el array de productos y representarlo en forma de tabla dinámica, siendo sus cabeceras el nombre de producto, el precio y su foto (la foto se mostrará como un imágen en la tabla)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En el caso de no encontrarse datos, devolver el mensaje: 'No hay productos'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Utilizar bootstrap para maquetar la vista creada por dicho motor de plantillas.</a:t>
                      </a:r>
                      <a:endParaRPr sz="17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Maquetar con bootstrap el formulario de ingreso de productos. Al guardar el producto, se debe redirigir la vista al formulario vacío.</a:t>
                      </a:r>
                      <a:endParaRPr sz="19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68" name="Google Shape;3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304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50"/>
          <p:cNvGraphicFramePr/>
          <p:nvPr/>
        </p:nvGraphicFramePr>
        <p:xfrm>
          <a:off x="153263" y="19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{E8F66C30-3213-42CD-8000-096DE559B738}</a:tableStyleId>
              </a:tblPr>
              <a:tblGrid>
                <a:gridCol w="2945825"/>
                <a:gridCol w="3822275"/>
                <a:gridCol w="2069375"/>
              </a:tblGrid>
              <a:tr h="7202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Incorporando Handlebars</a:t>
                      </a:r>
                      <a:endParaRPr sz="2400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09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link a un repositorio en Github con el proyecto cargado. </a:t>
                      </a:r>
                      <a:b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b="1"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 incluir los node_modules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70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1" lang="en-GB" sz="200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700"/>
                        <a:t>&gt;&gt;</a:t>
                      </a:r>
                      <a:r>
                        <a:rPr b="1" lang="en-GB" sz="1700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Sugerencias</a:t>
                      </a:r>
                      <a:r>
                        <a:rPr b="1" lang="en-GB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</a:t>
                      </a:r>
                      <a: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b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</a:br>
                      <a: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Utilizar iconfinder (https://www.iconfinder.com/free_icons) para obtener la url de las imágenes de los productos (click derecho sobre la imagen -&gt; copiar dirección de la imagen)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 </a:t>
                      </a:r>
                      <a:r>
                        <a:rPr lang="en-GB" sz="17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Probar desde postman las demás funciones (actualizar y borrar producto) y ver el resultado reflejado en la tabla de productos.</a:t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Ejemplos a continuación</a:t>
                      </a:r>
                      <a:endParaRPr b="1" sz="17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75" name="Google Shape;3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3537" y="10304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638" y="152400"/>
            <a:ext cx="258119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231" y="152400"/>
            <a:ext cx="25671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1038150" y="436475"/>
            <a:ext cx="70677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(Template engines)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538" y="2056475"/>
            <a:ext cx="4550925" cy="18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44" y="152400"/>
            <a:ext cx="2567125" cy="484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369" y="152400"/>
            <a:ext cx="25059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i="1" sz="48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2" name="Google Shape;402;p54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-Introducción a los motores de plantillas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-Handlebars con express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08" name="Google Shape;4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547375" y="318750"/>
            <a:ext cx="5948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Concepto MVC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Modelo Vista Controlador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44125" y="1741325"/>
            <a:ext cx="81063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 la programación en general y en la programación web en particular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xiste el denominado patrón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MVC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(Modelo Vista Controlador)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Este patrón trata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separar los datos de su presentación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Por decirlo en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términos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web, separar el código del programador del código del diseñador web. 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Las plantillas (templates) son una aproximación más para resolver este problema.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25" y="189148"/>
            <a:ext cx="2170326" cy="12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00" y="1352775"/>
            <a:ext cx="2715725" cy="36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0" y="239125"/>
            <a:ext cx="2600925" cy="13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767125" y="401350"/>
            <a:ext cx="3634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025" y="317649"/>
            <a:ext cx="2127166" cy="8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2875" y="1741600"/>
            <a:ext cx="3531075" cy="18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900" y="3765350"/>
            <a:ext cx="2614323" cy="12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638525" y="471150"/>
            <a:ext cx="37017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Motores de Plantillas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44125" y="2116400"/>
            <a:ext cx="81063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motor de plantillas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lee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archivo de texto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(plantilla) que contiene la presentación ya preparada en un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lenguaje Pseudo HTML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él la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dinámica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 le ordena el "controlador" (la C de MVC) que representa la parte que 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 la vista con la información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sintaxis a utilizar depende del motor de plantillas utilizado.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plantillas suelen tener un pequeño lenguaje de script que permite generar código dinámico.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775" y="331350"/>
            <a:ext cx="3556974" cy="15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/>
        </p:nvSpPr>
        <p:spPr>
          <a:xfrm>
            <a:off x="1464125" y="317650"/>
            <a:ext cx="5666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Esquemas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8500" y="243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025" y="3344450"/>
            <a:ext cx="3944950" cy="15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964" y="1409175"/>
            <a:ext cx="2757806" cy="29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8551" y="1153725"/>
            <a:ext cx="4761675" cy="21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/>
        </p:nvSpPr>
        <p:spPr>
          <a:xfrm>
            <a:off x="900513" y="2094300"/>
            <a:ext cx="7439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003575" y="131325"/>
            <a:ext cx="8087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Ventajas de utilizar un motor de plantillas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44125" y="1196625"/>
            <a:ext cx="8119500" cy="3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código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resultante es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más organizado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y tenemos garantía de que no habrá HTML mal formado.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separar nuestro equipo en dos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, al trabajar interfaces de usuario sin necesidad de desarrollar en Back-End.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Los motores de plantilla nos permiten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reutilizar secciones de código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ayudando así a mantener nuestro proyecto optimizado.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muchas utilidades que nos ayudan a dotar de </a:t>
            </a: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mejor interacción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 la parte visual de nuestras aplicaciones.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Char char="●"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Con los motores de plantillas podemos separar, optimizar y organizar nuestro código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0288"/>
            <a:ext cx="851100" cy="8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